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856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96828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96828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357158" y="1928802"/>
            <a:ext cx="8572560" cy="28854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/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Как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построить графики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функций</a:t>
            </a:r>
            <a:r>
              <a:rPr lang="en-US" sz="4400" dirty="0" smtClean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y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 = 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f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 (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/>
              </a:rPr>
              <a:t>x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/>
              </a:rPr>
              <a:t>+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/>
              </a:rPr>
              <a:t>l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)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y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 = 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f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 (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/>
              </a:rPr>
              <a:t>x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/>
              </a:rPr>
              <a:t>-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i="1" dirty="0" err="1" smtClean="0">
                <a:solidFill>
                  <a:srgbClr val="C00000"/>
                </a:solidFill>
                <a:latin typeface="Times New Roman"/>
              </a:rPr>
              <a:t>l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)</a:t>
            </a:r>
            <a:r>
              <a:rPr lang="ru-RU" sz="4400" dirty="0">
                <a:latin typeface="Times New Roman"/>
              </a:rPr>
              <a:t>,</a:t>
            </a:r>
            <a:r>
              <a:rPr lang="ru-RU" sz="4400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Times New Roman"/>
              </a:rPr>
              <a:t>           </a:t>
            </a:r>
            <a:r>
              <a:rPr lang="ru-RU" sz="4400" dirty="0" smtClean="0">
                <a:solidFill>
                  <a:srgbClr val="000000"/>
                </a:solidFill>
                <a:latin typeface="Times New Roman"/>
              </a:rPr>
              <a:t>если </a:t>
            </a:r>
            <a:r>
              <a:rPr lang="ru-RU" sz="4400" dirty="0">
                <a:solidFill>
                  <a:srgbClr val="000000"/>
                </a:solidFill>
                <a:latin typeface="Times New Roman"/>
              </a:rPr>
              <a:t>известен график функции</a:t>
            </a:r>
            <a:endParaRPr/>
          </a:p>
          <a:p>
            <a:pPr algn="ctr"/>
            <a:r>
              <a:rPr lang="ru-RU" sz="4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y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 = 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f</a:t>
            </a:r>
            <a:r>
              <a:rPr lang="ru-RU" sz="4400" b="1" i="1" dirty="0">
                <a:solidFill>
                  <a:srgbClr val="C00000"/>
                </a:solidFill>
                <a:latin typeface="Times New Roman"/>
              </a:rPr>
              <a:t> (</a:t>
            </a:r>
            <a:r>
              <a:rPr lang="ru-RU" sz="4400" b="1" i="1" dirty="0" err="1">
                <a:solidFill>
                  <a:srgbClr val="C00000"/>
                </a:solidFill>
                <a:latin typeface="Times New Roman"/>
              </a:rPr>
              <a:t>x</a:t>
            </a:r>
            <a:r>
              <a:rPr lang="ru-RU" sz="4400" b="1" i="1" smtClean="0">
                <a:solidFill>
                  <a:srgbClr val="C00000"/>
                </a:solidFill>
                <a:latin typeface="Times New Roman"/>
              </a:rPr>
              <a:t>)</a:t>
            </a:r>
            <a:r>
              <a:rPr lang="ru-RU" sz="4400" b="1" i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</a:rPr>
              <a:t>»</a:t>
            </a:r>
            <a:endParaRPr i="1">
              <a:solidFill>
                <a:srgbClr val="C00000"/>
              </a:solidFill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500166" y="357166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Times New Roman" pitchFamily="18" charset="0"/>
              </a:rPr>
              <a:t>Самостоятельная работа по теме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0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Заполните таблицу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714357"/>
          <a:ext cx="8358245" cy="552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/>
                <a:gridCol w="1928825"/>
                <a:gridCol w="3000395"/>
                <a:gridCol w="2571767"/>
              </a:tblGrid>
              <a:tr h="609417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l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y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=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f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x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y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=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f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x</a:t>
                      </a: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</a:t>
                      </a: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l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y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= </a:t>
                      </a: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f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x</a:t>
                      </a:r>
                      <a:r>
                        <a:rPr lang="en-US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r>
                        <a:rPr lang="en-US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l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8176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5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53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47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04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004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871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728" y="1357298"/>
            <a:ext cx="1428760" cy="571504"/>
          </a:xfrm>
          <a:prstGeom prst="rect">
            <a:avLst/>
          </a:prstGeom>
        </p:spPr>
      </p:pic>
      <p:pic>
        <p:nvPicPr>
          <p:cNvPr id="6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1643042" y="3500438"/>
            <a:ext cx="1071570" cy="642942"/>
          </a:xfrm>
          <a:prstGeom prst="rect">
            <a:avLst/>
          </a:prstGeom>
        </p:spPr>
      </p:pic>
      <p:pic>
        <p:nvPicPr>
          <p:cNvPr id="8" name="Picture 24"/>
          <p:cNvPicPr/>
          <p:nvPr/>
        </p:nvPicPr>
        <p:blipFill>
          <a:blip r:embed="rId4"/>
          <a:stretch>
            <a:fillRect/>
          </a:stretch>
        </p:blipFill>
        <p:spPr>
          <a:xfrm>
            <a:off x="6500826" y="2786058"/>
            <a:ext cx="1785240" cy="5518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8992" y="200024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 = (x + 3)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5"/>
          <p:cNvPicPr/>
          <p:nvPr/>
        </p:nvPicPr>
        <p:blipFill>
          <a:blip r:embed="rId5"/>
          <a:stretch>
            <a:fillRect/>
          </a:stretch>
        </p:blipFill>
        <p:spPr>
          <a:xfrm>
            <a:off x="6143636" y="4214818"/>
            <a:ext cx="2285280" cy="6087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430" y="4786322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 = - 4 (x -  9)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3"/>
          <p:cNvPicPr/>
          <p:nvPr/>
        </p:nvPicPr>
        <p:blipFill>
          <a:blip r:embed="rId6"/>
          <a:stretch>
            <a:fillRect/>
          </a:stretch>
        </p:blipFill>
        <p:spPr>
          <a:xfrm>
            <a:off x="1571604" y="5643578"/>
            <a:ext cx="1285200" cy="48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8860" y="142852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714357"/>
          <a:ext cx="8358245" cy="536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8"/>
                <a:gridCol w="1928825"/>
                <a:gridCol w="3000395"/>
                <a:gridCol w="2571767"/>
              </a:tblGrid>
              <a:tr h="609417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l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y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=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f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x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y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=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f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x</a:t>
                      </a: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</a:t>
                      </a: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8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l</a:t>
                      </a:r>
                      <a:r>
                        <a:rPr lang="ru-RU" sz="28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y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= </a:t>
                      </a: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f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x</a:t>
                      </a:r>
                      <a:r>
                        <a:rPr lang="en-US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r>
                        <a:rPr lang="en-US" sz="3600" b="1" i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l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)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8176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242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 = (x + 3)</a:t>
                      </a:r>
                      <a:r>
                        <a:rPr lang="en-US" sz="32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96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i="1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47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8004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873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y = - 4 (x -  9)</a:t>
                      </a:r>
                      <a:r>
                        <a:rPr lang="en-US" sz="2800" b="1" i="1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8715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428728" y="1357298"/>
            <a:ext cx="1428760" cy="571504"/>
          </a:xfrm>
          <a:prstGeom prst="rect">
            <a:avLst/>
          </a:prstGeom>
        </p:spPr>
      </p:pic>
      <p:pic>
        <p:nvPicPr>
          <p:cNvPr id="8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6429388" y="2643182"/>
            <a:ext cx="1785240" cy="551880"/>
          </a:xfrm>
          <a:prstGeom prst="rect">
            <a:avLst/>
          </a:prstGeom>
        </p:spPr>
      </p:pic>
      <p:pic>
        <p:nvPicPr>
          <p:cNvPr id="9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1643042" y="3357562"/>
            <a:ext cx="1071570" cy="714380"/>
          </a:xfrm>
          <a:prstGeom prst="rect">
            <a:avLst/>
          </a:prstGeom>
        </p:spPr>
      </p:pic>
      <p:pic>
        <p:nvPicPr>
          <p:cNvPr id="10" name="Picture 35"/>
          <p:cNvPicPr/>
          <p:nvPr/>
        </p:nvPicPr>
        <p:blipFill>
          <a:blip r:embed="rId5"/>
          <a:stretch>
            <a:fillRect/>
          </a:stretch>
        </p:blipFill>
        <p:spPr>
          <a:xfrm>
            <a:off x="6072198" y="4000504"/>
            <a:ext cx="2285280" cy="608760"/>
          </a:xfrm>
          <a:prstGeom prst="rect">
            <a:avLst/>
          </a:prstGeom>
        </p:spPr>
      </p:pic>
      <p:pic>
        <p:nvPicPr>
          <p:cNvPr id="11" name="Picture 43"/>
          <p:cNvPicPr/>
          <p:nvPr/>
        </p:nvPicPr>
        <p:blipFill>
          <a:blip r:embed="rId6"/>
          <a:stretch>
            <a:fillRect/>
          </a:stretch>
        </p:blipFill>
        <p:spPr>
          <a:xfrm>
            <a:off x="1571604" y="5429264"/>
            <a:ext cx="1285200" cy="480240"/>
          </a:xfrm>
          <a:prstGeom prst="rect">
            <a:avLst/>
          </a:prstGeom>
        </p:spPr>
      </p:pic>
      <p:pic>
        <p:nvPicPr>
          <p:cNvPr id="12" name="Picture 7"/>
          <p:cNvPicPr/>
          <p:nvPr/>
        </p:nvPicPr>
        <p:blipFill>
          <a:blip r:embed="rId7"/>
          <a:stretch>
            <a:fillRect/>
          </a:stretch>
        </p:blipFill>
        <p:spPr>
          <a:xfrm>
            <a:off x="3500430" y="1357298"/>
            <a:ext cx="1999440" cy="642240"/>
          </a:xfrm>
          <a:prstGeom prst="rect">
            <a:avLst/>
          </a:prstGeom>
        </p:spPr>
      </p:pic>
      <p:pic>
        <p:nvPicPr>
          <p:cNvPr id="13" name="Picture 4"/>
          <p:cNvPicPr/>
          <p:nvPr/>
        </p:nvPicPr>
        <p:blipFill>
          <a:blip r:embed="rId8"/>
          <a:stretch>
            <a:fillRect/>
          </a:stretch>
        </p:blipFill>
        <p:spPr>
          <a:xfrm>
            <a:off x="6429388" y="1285860"/>
            <a:ext cx="1904400" cy="7135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8596" y="200024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57290" y="1928802"/>
            <a:ext cx="1857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 = x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7950" y="1928802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 = (x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28596" y="264318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31"/>
          <p:cNvPicPr/>
          <p:nvPr/>
        </p:nvPicPr>
        <p:blipFill>
          <a:blip r:embed="rId9"/>
          <a:stretch>
            <a:fillRect/>
          </a:stretch>
        </p:blipFill>
        <p:spPr>
          <a:xfrm>
            <a:off x="1643042" y="2571744"/>
            <a:ext cx="1146960" cy="713520"/>
          </a:xfrm>
          <a:prstGeom prst="rect">
            <a:avLst/>
          </a:prstGeom>
        </p:spPr>
      </p:pic>
      <p:pic>
        <p:nvPicPr>
          <p:cNvPr id="21" name="Picture 29"/>
          <p:cNvPicPr/>
          <p:nvPr/>
        </p:nvPicPr>
        <p:blipFill>
          <a:blip r:embed="rId10"/>
          <a:stretch>
            <a:fillRect/>
          </a:stretch>
        </p:blipFill>
        <p:spPr>
          <a:xfrm>
            <a:off x="3571868" y="2643182"/>
            <a:ext cx="1999440" cy="623160"/>
          </a:xfrm>
          <a:prstGeom prst="rect">
            <a:avLst/>
          </a:prstGeom>
        </p:spPr>
      </p:pic>
      <p:pic>
        <p:nvPicPr>
          <p:cNvPr id="22" name="Picture 16"/>
          <p:cNvPicPr/>
          <p:nvPr/>
        </p:nvPicPr>
        <p:blipFill>
          <a:blip r:embed="rId11"/>
          <a:stretch>
            <a:fillRect/>
          </a:stretch>
        </p:blipFill>
        <p:spPr>
          <a:xfrm>
            <a:off x="3643306" y="3286124"/>
            <a:ext cx="1642320" cy="785160"/>
          </a:xfrm>
          <a:prstGeom prst="rect">
            <a:avLst/>
          </a:prstGeom>
        </p:spPr>
      </p:pic>
      <p:pic>
        <p:nvPicPr>
          <p:cNvPr id="23" name="Picture 18"/>
          <p:cNvPicPr/>
          <p:nvPr/>
        </p:nvPicPr>
        <p:blipFill>
          <a:blip r:embed="rId12"/>
          <a:stretch>
            <a:fillRect/>
          </a:stretch>
        </p:blipFill>
        <p:spPr>
          <a:xfrm>
            <a:off x="6286512" y="3286124"/>
            <a:ext cx="1785240" cy="7851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57158" y="414338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7"/>
          <p:cNvPicPr/>
          <p:nvPr/>
        </p:nvPicPr>
        <p:blipFill>
          <a:blip r:embed="rId13"/>
          <a:stretch>
            <a:fillRect/>
          </a:stretch>
        </p:blipFill>
        <p:spPr>
          <a:xfrm>
            <a:off x="1714480" y="4143380"/>
            <a:ext cx="1170720" cy="518638"/>
          </a:xfrm>
          <a:prstGeom prst="rect">
            <a:avLst/>
          </a:prstGeom>
        </p:spPr>
      </p:pic>
      <p:pic>
        <p:nvPicPr>
          <p:cNvPr id="26" name="Picture 33"/>
          <p:cNvPicPr/>
          <p:nvPr/>
        </p:nvPicPr>
        <p:blipFill>
          <a:blip r:embed="rId14"/>
          <a:stretch>
            <a:fillRect/>
          </a:stretch>
        </p:blipFill>
        <p:spPr>
          <a:xfrm>
            <a:off x="3428992" y="4143380"/>
            <a:ext cx="2428200" cy="49932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1472" y="464344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57290" y="464344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 = - 4 x 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15074" y="4643446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 = - 4 (x -  9)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30" name="Picture 41"/>
          <p:cNvPicPr/>
          <p:nvPr/>
        </p:nvPicPr>
        <p:blipFill>
          <a:blip r:embed="rId15"/>
          <a:stretch>
            <a:fillRect/>
          </a:stretch>
        </p:blipFill>
        <p:spPr>
          <a:xfrm>
            <a:off x="3500430" y="5429264"/>
            <a:ext cx="2142360" cy="499320"/>
          </a:xfrm>
          <a:prstGeom prst="rect">
            <a:avLst/>
          </a:prstGeom>
        </p:spPr>
      </p:pic>
      <p:pic>
        <p:nvPicPr>
          <p:cNvPr id="31" name="Picture 39"/>
          <p:cNvPicPr/>
          <p:nvPr/>
        </p:nvPicPr>
        <p:blipFill>
          <a:blip r:embed="rId16"/>
          <a:stretch>
            <a:fillRect/>
          </a:stretch>
        </p:blipFill>
        <p:spPr>
          <a:xfrm>
            <a:off x="6143636" y="5429264"/>
            <a:ext cx="2356560" cy="48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4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148</Words>
  <PresentationFormat>Экран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2013-10-18T13:39:05Z</dcterms:modified>
</cp:coreProperties>
</file>